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7" r:id="rId2"/>
    <p:sldId id="260" r:id="rId3"/>
    <p:sldId id="261" r:id="rId4"/>
    <p:sldId id="262" r:id="rId5"/>
    <p:sldId id="263" r:id="rId6"/>
    <p:sldId id="270" r:id="rId7"/>
    <p:sldId id="264" r:id="rId8"/>
    <p:sldId id="271" r:id="rId9"/>
    <p:sldId id="265" r:id="rId10"/>
    <p:sldId id="272" r:id="rId11"/>
    <p:sldId id="278" r:id="rId12"/>
    <p:sldId id="266" r:id="rId13"/>
    <p:sldId id="279" r:id="rId14"/>
    <p:sldId id="273" r:id="rId15"/>
    <p:sldId id="285" r:id="rId16"/>
    <p:sldId id="274" r:id="rId17"/>
    <p:sldId id="275" r:id="rId18"/>
    <p:sldId id="282" r:id="rId19"/>
    <p:sldId id="283" r:id="rId20"/>
    <p:sldId id="284" r:id="rId2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382505-1AE7-45AD-98D2-5229BB47C6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9F23FB-D213-4C8B-876B-2E6C899781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1/12/2020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2169A-74E5-4268-8613-D504C2B2E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1E098A-D9D5-487F-BFDE-4DB2591DDF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FA497812-D47D-4C86-BFA0-011FA8F341E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70739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1/12/2020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7D10D870-5EA4-47CC-BA84-DB719B00D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267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563C-D896-4D61-88E6-5D7764BC7556}" type="datetime1">
              <a:rPr lang="en-US" smtClean="0"/>
              <a:t>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3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AFAD-58CD-4544-B1A2-9804F2D27CB8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6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8C56-EE49-4B80-9D43-4B11DDD0D907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91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6700F-D788-4DB5-A6C4-EBD0FA1DB314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046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DE4D-FEEA-49B8-8D9B-3217C40003B5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1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5C75-9669-4033-98C3-62672E37C3FB}" type="datetime1">
              <a:rPr lang="en-US" smtClean="0"/>
              <a:t>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69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BAED8-A234-4190-95BC-20F2287BE7B5}" type="datetime1">
              <a:rPr lang="en-US" smtClean="0"/>
              <a:t>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71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A6E36-1AB0-4F71-AFAB-621D84F9446F}" type="datetime1">
              <a:rPr lang="en-US" smtClean="0"/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45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D6BB-F46F-4636-9E0C-52273A13CF3A}" type="datetime1">
              <a:rPr lang="en-US" smtClean="0"/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1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9B885-AF0E-4B5C-B45E-62EFCC521008}" type="datetime1">
              <a:rPr lang="en-US" smtClean="0"/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7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C684-C379-44E7-BB7E-7E0ECAAD51DA}" type="datetime1">
              <a:rPr lang="en-US" smtClean="0"/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2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1B55-E723-4D5F-BD2E-E3FF46046F85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38C20-2BB0-41A1-AE8A-03B41BE1B38F}" type="datetime1">
              <a:rPr lang="en-US" smtClean="0"/>
              <a:t>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1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A5E1-9BB2-46A2-AFC7-E93E5CD974F3}" type="datetime1">
              <a:rPr lang="en-US" smtClean="0"/>
              <a:t>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7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7AABD-AEA2-4062-AB77-D7D18CD0DAE1}" type="datetime1">
              <a:rPr lang="en-US" smtClean="0"/>
              <a:t>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1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CA94-8D3D-44FA-9A64-230C7A84F7E6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3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E44AF-6360-471D-8F13-B2480C55C519}" type="datetime1">
              <a:rPr lang="en-US" smtClean="0"/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9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CB45014-3BC5-4A1A-9D96-6FBF8A60A934}" type="datetime1">
              <a:rPr lang="en-US" smtClean="0"/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1410AB4-4F22-49D1-8346-A653AFF59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27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36049" y="1771650"/>
            <a:ext cx="6314549" cy="1463478"/>
          </a:xfrm>
        </p:spPr>
        <p:txBody>
          <a:bodyPr>
            <a:spAutoFit/>
          </a:bodyPr>
          <a:lstStyle/>
          <a:p>
            <a:pPr algn="ctr"/>
            <a:r>
              <a:rPr lang="en-US" sz="4950" dirty="0">
                <a:latin typeface="Comic Sans MS" pitchFamily="66" charset="0"/>
              </a:rPr>
              <a:t>Responsibilities Within</a:t>
            </a:r>
            <a:br>
              <a:rPr lang="en-US" sz="4950" dirty="0">
                <a:latin typeface="Comic Sans MS" pitchFamily="66" charset="0"/>
              </a:rPr>
            </a:br>
            <a:r>
              <a:rPr lang="en-US" sz="495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00250" y="4978569"/>
            <a:ext cx="5200650" cy="5078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Acts 9:26-30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389982-D17F-43CF-9841-B0C7FC35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28650" y="677042"/>
            <a:ext cx="7886700" cy="7017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Consider One Another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>
          <a:xfrm>
            <a:off x="628650" y="1825625"/>
            <a:ext cx="8273612" cy="2070310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FF66"/>
                </a:solidFill>
              </a:rPr>
              <a:t>Hebrews 10:24 –</a:t>
            </a:r>
          </a:p>
          <a:p>
            <a:r>
              <a:rPr lang="en-US" sz="3200" dirty="0"/>
              <a:t>Means: think about, regard, thoughtful, look at closely, turn over in mind, observe fully.</a:t>
            </a:r>
          </a:p>
          <a:p>
            <a:r>
              <a:rPr lang="en-US" sz="3200" dirty="0"/>
              <a:t>Reason: To promote love and good works!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26F3E2-A0B0-4181-B00D-76652617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77042"/>
            <a:ext cx="7886700" cy="7017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Consider One Another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057400"/>
            <a:ext cx="8094936" cy="3170099"/>
          </a:xfrm>
        </p:spPr>
        <p:txBody>
          <a:bodyPr>
            <a:spAutoFit/>
          </a:bodyPr>
          <a:lstStyle/>
          <a:p>
            <a:r>
              <a:rPr lang="en-US" sz="3600" b="1" u="sng" dirty="0"/>
              <a:t>Wear other’s shoes for while</a:t>
            </a:r>
          </a:p>
          <a:p>
            <a:pPr lvl="1"/>
            <a:r>
              <a:rPr lang="en-US" sz="3200" b="1" dirty="0">
                <a:solidFill>
                  <a:srgbClr val="FFFF66"/>
                </a:solidFill>
              </a:rPr>
              <a:t>Matthew 7:12</a:t>
            </a:r>
          </a:p>
          <a:p>
            <a:pPr lvl="1"/>
            <a:r>
              <a:rPr lang="en-US" sz="3200" b="1" dirty="0">
                <a:solidFill>
                  <a:srgbClr val="FFFF66"/>
                </a:solidFill>
              </a:rPr>
              <a:t>Philippians 2:4</a:t>
            </a:r>
          </a:p>
          <a:p>
            <a:r>
              <a:rPr lang="en-US" sz="3600" b="1" u="sng" dirty="0"/>
              <a:t>Try to understand</a:t>
            </a:r>
            <a:endParaRPr lang="en-US" sz="3600" dirty="0"/>
          </a:p>
          <a:p>
            <a:pPr lvl="1"/>
            <a:r>
              <a:rPr lang="en-US" sz="3200" dirty="0"/>
              <a:t>Give benefit of doubt. </a:t>
            </a:r>
            <a:r>
              <a:rPr lang="en-US" sz="3200" b="1" dirty="0">
                <a:solidFill>
                  <a:srgbClr val="FFFF66"/>
                </a:solidFill>
              </a:rPr>
              <a:t>(1 Corinthians 13:7)</a:t>
            </a:r>
          </a:p>
          <a:p>
            <a:pPr lvl="1"/>
            <a:r>
              <a:rPr lang="en-US" sz="3200" dirty="0"/>
              <a:t>Differences in people.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434F78-F49F-4C72-8478-184520A6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84962" y="434742"/>
            <a:ext cx="5016117" cy="1200329"/>
          </a:xfrm>
          <a:solidFill>
            <a:schemeClr val="tx1"/>
          </a:solidFill>
          <a:ln/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omic Sans MS" pitchFamily="66" charset="0"/>
              </a:rPr>
              <a:t>Responsibilities Within</a:t>
            </a:r>
            <a:br>
              <a:rPr lang="en-US" sz="4000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chemeClr val="bg1"/>
                </a:solidFill>
                <a:latin typeface="Comic Sans MS" pitchFamily="66" charset="0"/>
              </a:rPr>
              <a:t>A Local Church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1208089" y="2042295"/>
            <a:ext cx="6729984" cy="643755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I. Attendance</a:t>
            </a: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1217130" y="2795751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II. Contribution</a:t>
            </a: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1217128" y="3546689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III. Consider One Another</a:t>
            </a: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1218993" y="4293137"/>
            <a:ext cx="6730890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IV. Work Toward Peace / Unity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FB52D6-81C9-4DC0-BA61-F99DAD4E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1619" y="918342"/>
            <a:ext cx="80302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i="1" dirty="0"/>
              <a:t>Romans 14:19, “So then let us follow after things which make for peace, and things whereby we may edify one another.”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25089" y="3433268"/>
            <a:ext cx="8723586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/>
              <a:t> </a:t>
            </a:r>
            <a:r>
              <a:rPr lang="en-US" sz="3200" b="1" i="1" dirty="0"/>
              <a:t>1 Corinthians 14:26, “What is it then, brethren? When ye come together, each one hath a psalm, hath a teaching, hath a revelation, hath a tongue, hath an interpretation. Let all things be done unto edifying.”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8F15A3-6ADB-4920-A408-9E8B00E61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92016" y="738435"/>
            <a:ext cx="7886700" cy="5909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Work Toward Peace / Unity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92016" y="1885950"/>
            <a:ext cx="8412217" cy="301210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u="sng" dirty="0"/>
              <a:t>Learn to work together</a:t>
            </a:r>
            <a:r>
              <a:rPr lang="en-US" sz="2800" dirty="0"/>
              <a:t>. </a:t>
            </a:r>
            <a:r>
              <a:rPr lang="en-US" sz="2800" b="1" dirty="0">
                <a:solidFill>
                  <a:srgbClr val="FFFF66"/>
                </a:solidFill>
              </a:rPr>
              <a:t>(1 Corinthians 12)</a:t>
            </a:r>
          </a:p>
          <a:p>
            <a:r>
              <a:rPr lang="en-US" sz="2800" dirty="0"/>
              <a:t>Maintain Harmonious Relationships.</a:t>
            </a:r>
            <a:br>
              <a:rPr lang="en-US" sz="2800" dirty="0"/>
            </a:br>
            <a:r>
              <a:rPr lang="en-US" sz="2800" b="1" dirty="0">
                <a:solidFill>
                  <a:srgbClr val="FFFF66"/>
                </a:solidFill>
              </a:rPr>
              <a:t>(1 Thessalonians 5:12-14)</a:t>
            </a:r>
            <a:br>
              <a:rPr lang="en-US" sz="2800" b="1" dirty="0">
                <a:solidFill>
                  <a:srgbClr val="FFFF66"/>
                </a:solidFill>
              </a:rPr>
            </a:br>
            <a:r>
              <a:rPr lang="en-US" sz="2800" dirty="0"/>
              <a:t> Know them that labor … esteem them highly in </a:t>
            </a:r>
            <a:br>
              <a:rPr lang="en-US" sz="2800" dirty="0"/>
            </a:br>
            <a:r>
              <a:rPr lang="en-US" sz="2800" dirty="0"/>
              <a:t>love … be at peace … warn the unruly … comfort the faint-hearted … support the weak … be patient.</a:t>
            </a:r>
          </a:p>
          <a:p>
            <a:r>
              <a:rPr lang="en-US" sz="2800" dirty="0"/>
              <a:t>Pray for the saints. </a:t>
            </a:r>
            <a:r>
              <a:rPr lang="en-US" sz="2800" b="1" dirty="0">
                <a:solidFill>
                  <a:srgbClr val="FFFF66"/>
                </a:solidFill>
              </a:rPr>
              <a:t>(James 5:16; 1 Thessalonians 5:17)</a:t>
            </a:r>
            <a:endParaRPr lang="en-US" sz="2700" b="1" dirty="0">
              <a:solidFill>
                <a:srgbClr val="FFFF66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E25983-F9EE-4523-82E4-0BA8EA55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732442"/>
            <a:ext cx="7886700" cy="5909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Work Toward Peace / Unity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86689" y="1885950"/>
            <a:ext cx="8975833" cy="4206280"/>
          </a:xfrm>
        </p:spPr>
        <p:txBody>
          <a:bodyPr>
            <a:spAutoFit/>
          </a:bodyPr>
          <a:lstStyle/>
          <a:p>
            <a:r>
              <a:rPr lang="en-US" sz="3000" dirty="0"/>
              <a:t>Communicate. </a:t>
            </a:r>
            <a:r>
              <a:rPr lang="en-US" sz="3000" b="1" dirty="0">
                <a:solidFill>
                  <a:srgbClr val="FFFF66"/>
                </a:solidFill>
              </a:rPr>
              <a:t>Matthew 18:15; Matthew 5:23</a:t>
            </a:r>
          </a:p>
          <a:p>
            <a:pPr lvl="1"/>
            <a:r>
              <a:rPr lang="en-US" sz="2700" dirty="0"/>
              <a:t>Essential to any relationship.</a:t>
            </a:r>
          </a:p>
          <a:p>
            <a:pPr lvl="1"/>
            <a:r>
              <a:rPr lang="en-US" sz="2700" dirty="0"/>
              <a:t>Solve problems by communication.</a:t>
            </a:r>
          </a:p>
          <a:p>
            <a:r>
              <a:rPr lang="en-US" sz="3000" dirty="0"/>
              <a:t>Forbear. </a:t>
            </a:r>
            <a:r>
              <a:rPr lang="en-US" sz="3000" b="1" dirty="0">
                <a:solidFill>
                  <a:srgbClr val="FFFF66"/>
                </a:solidFill>
              </a:rPr>
              <a:t>Colossians 3:13</a:t>
            </a:r>
            <a:r>
              <a:rPr lang="en-US" sz="3000" dirty="0"/>
              <a:t> [</a:t>
            </a:r>
            <a:r>
              <a:rPr lang="en-US" sz="3000" i="1" dirty="0"/>
              <a:t>“to hold up”</a:t>
            </a:r>
            <a:r>
              <a:rPr lang="en-US" sz="3000" dirty="0"/>
              <a:t>]</a:t>
            </a:r>
          </a:p>
          <a:p>
            <a:r>
              <a:rPr lang="en-US" sz="3000" dirty="0"/>
              <a:t>Not be stubborn / self willed.</a:t>
            </a:r>
          </a:p>
          <a:p>
            <a:pPr lvl="1"/>
            <a:r>
              <a:rPr lang="en-US" sz="2700" b="1" dirty="0">
                <a:solidFill>
                  <a:srgbClr val="FFFF66"/>
                </a:solidFill>
              </a:rPr>
              <a:t>Matthew 7:12; Titus 1:7; 3 John</a:t>
            </a:r>
          </a:p>
          <a:p>
            <a:pPr lvl="1"/>
            <a:r>
              <a:rPr lang="en-US" sz="2700" dirty="0"/>
              <a:t>Not refuse to yield, listen, or work things out</a:t>
            </a:r>
          </a:p>
          <a:p>
            <a:r>
              <a:rPr lang="en-US" sz="3100" dirty="0"/>
              <a:t>Gentle, easy to be entreated. </a:t>
            </a:r>
            <a:r>
              <a:rPr lang="en-US" sz="3100" b="1" dirty="0">
                <a:solidFill>
                  <a:srgbClr val="FFFF00"/>
                </a:solidFill>
              </a:rPr>
              <a:t>(2 Timothy 2:24; James 3:17)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F9A884-9908-4349-91AE-EDFB2128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1229019" y="5054391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V. Be Kind / Friendly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30E6B4-68A4-4082-8A71-E045B9D4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16</a:t>
            </a:fld>
            <a:endParaRPr 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D01D59E-3911-45AA-840A-2CF02B8209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84962" y="434742"/>
            <a:ext cx="5016117" cy="1200329"/>
          </a:xfrm>
          <a:solidFill>
            <a:schemeClr val="tx1"/>
          </a:solidFill>
          <a:ln/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omic Sans MS" pitchFamily="66" charset="0"/>
              </a:rPr>
              <a:t>Responsibilities Within</a:t>
            </a:r>
            <a:br>
              <a:rPr lang="en-US" sz="4000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chemeClr val="bg1"/>
                </a:solidFill>
                <a:latin typeface="Comic Sans MS" pitchFamily="66" charset="0"/>
              </a:rPr>
              <a:t>A Local Church</a:t>
            </a:r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C9C4FC7A-0221-4036-9746-688D4F941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9" y="2042295"/>
            <a:ext cx="6729984" cy="643755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I. Attendance</a:t>
            </a: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20E79EE5-98BD-4AED-A773-EDA86801D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130" y="2795751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II. Contribution</a:t>
            </a:r>
          </a:p>
        </p:txBody>
      </p:sp>
      <p:sp>
        <p:nvSpPr>
          <p:cNvPr id="14" name="AutoShape 5">
            <a:extLst>
              <a:ext uri="{FF2B5EF4-FFF2-40B4-BE49-F238E27FC236}">
                <a16:creationId xmlns:a16="http://schemas.microsoft.com/office/drawing/2014/main" id="{476B6075-0095-488F-BF70-03AFA91B9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128" y="3546689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III. Consider One Another</a:t>
            </a: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56D3A917-9303-4308-AAFC-9797351BB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93" y="4293137"/>
            <a:ext cx="6730890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IV. Work Toward Peace / Unity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732442"/>
            <a:ext cx="7886700" cy="5909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Be Kind and Friendly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28954" y="2109951"/>
            <a:ext cx="8515349" cy="4048288"/>
          </a:xfrm>
        </p:spPr>
        <p:txBody>
          <a:bodyPr>
            <a:spAutoFit/>
          </a:bodyPr>
          <a:lstStyle/>
          <a:p>
            <a:r>
              <a:rPr lang="en-US" sz="3200" dirty="0"/>
              <a:t>Command </a:t>
            </a:r>
            <a:r>
              <a:rPr lang="en-US" sz="3200" b="1" dirty="0">
                <a:solidFill>
                  <a:srgbClr val="FFFF66"/>
                </a:solidFill>
              </a:rPr>
              <a:t>(Ephesians 4:32)</a:t>
            </a:r>
          </a:p>
          <a:p>
            <a:r>
              <a:rPr lang="en-US" sz="3200" dirty="0"/>
              <a:t>Part of love </a:t>
            </a:r>
            <a:r>
              <a:rPr lang="en-US" sz="3200" b="1" dirty="0">
                <a:solidFill>
                  <a:srgbClr val="FFFF66"/>
                </a:solidFill>
              </a:rPr>
              <a:t>(1 Corinthians 13:4)</a:t>
            </a:r>
          </a:p>
          <a:p>
            <a:r>
              <a:rPr lang="en-US" sz="3200" b="1" dirty="0">
                <a:solidFill>
                  <a:srgbClr val="FFFF66"/>
                </a:solidFill>
              </a:rPr>
              <a:t>Proverbs 18:24</a:t>
            </a:r>
            <a:r>
              <a:rPr lang="en-US" sz="3200" b="1" dirty="0">
                <a:solidFill>
                  <a:schemeClr val="tx1"/>
                </a:solidFill>
              </a:rPr>
              <a:t>, “</a:t>
            </a:r>
            <a:r>
              <a:rPr lang="en-US" sz="3200" b="1" dirty="0"/>
              <a:t>He that maketh many friends (doeth it) to his own destruction; But there is a friend that sticketh closer than a brother.”</a:t>
            </a:r>
            <a:endParaRPr lang="en-US" sz="3200" b="1" dirty="0">
              <a:solidFill>
                <a:srgbClr val="FFFF66"/>
              </a:solidFill>
            </a:endParaRPr>
          </a:p>
          <a:p>
            <a:r>
              <a:rPr lang="en-US" sz="3200" dirty="0"/>
              <a:t>Greet one another </a:t>
            </a:r>
            <a:r>
              <a:rPr lang="en-US" sz="3200" b="1" dirty="0">
                <a:solidFill>
                  <a:srgbClr val="FFFF66"/>
                </a:solidFill>
              </a:rPr>
              <a:t>(Romans 16:16;</a:t>
            </a:r>
            <a:br>
              <a:rPr lang="en-US" sz="3200" b="1" dirty="0">
                <a:solidFill>
                  <a:srgbClr val="FFFF66"/>
                </a:solidFill>
              </a:rPr>
            </a:br>
            <a:r>
              <a:rPr lang="en-US" sz="3200" b="1" dirty="0">
                <a:solidFill>
                  <a:srgbClr val="FFFF66"/>
                </a:solidFill>
              </a:rPr>
              <a:t>2 Corinthians 13:12; Acts 20:37)</a:t>
            </a:r>
          </a:p>
          <a:p>
            <a:r>
              <a:rPr lang="en-US" sz="3200" dirty="0"/>
              <a:t>In what say to &amp; about others </a:t>
            </a:r>
            <a:r>
              <a:rPr lang="en-US" sz="3200" b="1" dirty="0">
                <a:solidFill>
                  <a:srgbClr val="FFFF66"/>
                </a:solidFill>
              </a:rPr>
              <a:t>(Colossians 4:6)</a:t>
            </a:r>
            <a:endParaRPr lang="en-US" sz="2700" b="1" dirty="0">
              <a:solidFill>
                <a:srgbClr val="FFFF66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0B56AC-4BE9-4B84-9596-38D5DF80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732442"/>
            <a:ext cx="7886700" cy="5909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“ONE ANOTHER” PASSAGES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536028" y="2343149"/>
            <a:ext cx="8177048" cy="3731829"/>
          </a:xfrm>
        </p:spPr>
        <p:txBody>
          <a:bodyPr>
            <a:spAutoFit/>
          </a:bodyPr>
          <a:lstStyle/>
          <a:p>
            <a:r>
              <a:rPr lang="en-US" sz="3200" i="1" dirty="0"/>
              <a:t>“In love of the brethren, be tenderly affectioned to one another, </a:t>
            </a:r>
            <a:r>
              <a:rPr lang="en-US" sz="3200" i="1" dirty="0">
                <a:solidFill>
                  <a:srgbClr val="FFFF00"/>
                </a:solidFill>
              </a:rPr>
              <a:t>in honor preferring one another</a:t>
            </a:r>
            <a:r>
              <a:rPr lang="en-US" sz="3200" i="1" dirty="0"/>
              <a:t>” (Romans 12:10)</a:t>
            </a:r>
            <a:br>
              <a:rPr lang="en-US" sz="3200" i="1" dirty="0"/>
            </a:br>
            <a:r>
              <a:rPr lang="en-US" sz="3200" i="1" dirty="0"/>
              <a:t> – </a:t>
            </a:r>
            <a:r>
              <a:rPr lang="en-US" sz="3200" b="1" i="1" dirty="0"/>
              <a:t>AFFECTIONATE</a:t>
            </a:r>
          </a:p>
          <a:p>
            <a:r>
              <a:rPr lang="en-US" sz="3200" i="1" dirty="0"/>
              <a:t>“Wherefore </a:t>
            </a:r>
            <a:r>
              <a:rPr lang="en-US" sz="3200" i="1" dirty="0">
                <a:solidFill>
                  <a:srgbClr val="FFFF00"/>
                </a:solidFill>
              </a:rPr>
              <a:t>receive ye one another, </a:t>
            </a:r>
            <a:r>
              <a:rPr lang="en-US" sz="3200" i="1" dirty="0"/>
              <a:t>even as Christ also received you, to the glory of God.” (Romans 15:7)</a:t>
            </a:r>
            <a:br>
              <a:rPr lang="en-US" sz="3200" i="1" dirty="0"/>
            </a:br>
            <a:r>
              <a:rPr lang="en-US" sz="3200" i="1" dirty="0"/>
              <a:t>– </a:t>
            </a:r>
            <a:r>
              <a:rPr lang="en-US" sz="3200" b="1" i="1" dirty="0"/>
              <a:t>RECEIVING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31EB6E-FB07-4EDC-ACF7-AD9C3C131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42925" y="618991"/>
            <a:ext cx="7886700" cy="5355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“ONE ANOTHER” PASSAGES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89024" y="2165131"/>
            <a:ext cx="8401378" cy="3740511"/>
          </a:xfrm>
        </p:spPr>
        <p:txBody>
          <a:bodyPr>
            <a:spAutoFit/>
          </a:bodyPr>
          <a:lstStyle/>
          <a:p>
            <a:r>
              <a:rPr lang="en-US" sz="3200" i="1" dirty="0"/>
              <a:t>“For ye, brethren, were called for freedom; only (use) not your freedom for an occasion to the flesh, but </a:t>
            </a:r>
            <a:r>
              <a:rPr lang="en-US" sz="3200" i="1" dirty="0">
                <a:solidFill>
                  <a:srgbClr val="FFFF00"/>
                </a:solidFill>
              </a:rPr>
              <a:t>through love be servants one to another.”</a:t>
            </a:r>
            <a:r>
              <a:rPr lang="en-US" sz="3200" i="1" dirty="0">
                <a:solidFill>
                  <a:schemeClr val="hlink"/>
                </a:solidFill>
              </a:rPr>
              <a:t> </a:t>
            </a:r>
            <a:r>
              <a:rPr lang="en-US" sz="3200" b="1" i="1" dirty="0">
                <a:solidFill>
                  <a:srgbClr val="FFFF66"/>
                </a:solidFill>
              </a:rPr>
              <a:t>(Galatians 5:13)</a:t>
            </a:r>
            <a:br>
              <a:rPr lang="en-US" sz="3200" b="1" i="1" dirty="0">
                <a:solidFill>
                  <a:srgbClr val="FFFF66"/>
                </a:solidFill>
              </a:rPr>
            </a:br>
            <a:r>
              <a:rPr lang="en-US" sz="3200" i="1" dirty="0"/>
              <a:t>– </a:t>
            </a:r>
            <a:r>
              <a:rPr lang="en-US" sz="3200" b="1" i="1" dirty="0"/>
              <a:t>SERVING</a:t>
            </a:r>
          </a:p>
          <a:p>
            <a:r>
              <a:rPr lang="en-US" sz="3200" i="1" dirty="0"/>
              <a:t>“</a:t>
            </a:r>
            <a:r>
              <a:rPr lang="en-US" sz="3200" i="1" dirty="0">
                <a:solidFill>
                  <a:srgbClr val="FFFF00"/>
                </a:solidFill>
              </a:rPr>
              <a:t>Bear one another’s burdens</a:t>
            </a:r>
            <a:r>
              <a:rPr lang="en-US" sz="3200" i="1" dirty="0"/>
              <a:t>, and so fulfill the law of Christ.” </a:t>
            </a:r>
            <a:r>
              <a:rPr lang="en-US" sz="3200" b="1" i="1" dirty="0">
                <a:solidFill>
                  <a:srgbClr val="FFFF66"/>
                </a:solidFill>
              </a:rPr>
              <a:t>(Galatians 6:2)</a:t>
            </a:r>
            <a:br>
              <a:rPr lang="en-US" sz="3200" b="1" i="1" dirty="0">
                <a:solidFill>
                  <a:srgbClr val="FFFF66"/>
                </a:solidFill>
              </a:rPr>
            </a:br>
            <a:r>
              <a:rPr lang="en-US" sz="3200" i="1" dirty="0"/>
              <a:t>– </a:t>
            </a:r>
            <a:r>
              <a:rPr lang="en-US" sz="3200" b="1" i="1" dirty="0"/>
              <a:t>BEARING</a:t>
            </a:r>
            <a:r>
              <a:rPr lang="en-US" sz="3200" i="1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D1824E-DBDD-43A4-9495-011A28EA4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36634" y="241887"/>
            <a:ext cx="8870732" cy="1228028"/>
          </a:xfr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100" dirty="0">
                <a:solidFill>
                  <a:schemeClr val="bg1"/>
                </a:solidFill>
              </a:rPr>
              <a:t>Local Churches</a:t>
            </a:r>
            <a:br>
              <a:rPr lang="en-US" sz="4100" dirty="0">
                <a:solidFill>
                  <a:schemeClr val="bg1"/>
                </a:solidFill>
              </a:rPr>
            </a:br>
            <a:r>
              <a:rPr lang="en-US" sz="4100" dirty="0">
                <a:solidFill>
                  <a:schemeClr val="bg1"/>
                </a:solidFill>
              </a:rPr>
              <a:t>Romans 16:16 (Note: 1 Corinthians 4:17)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36634" y="1810700"/>
            <a:ext cx="4056994" cy="444737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700" b="1" dirty="0"/>
              <a:t>Antioch </a:t>
            </a:r>
            <a:r>
              <a:rPr lang="en-US" sz="2700" b="1" dirty="0">
                <a:solidFill>
                  <a:srgbClr val="FFFF66"/>
                </a:solidFill>
              </a:rPr>
              <a:t>(Acts 13:1)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Corinth </a:t>
            </a:r>
            <a:r>
              <a:rPr lang="en-US" sz="2700" b="1" dirty="0">
                <a:solidFill>
                  <a:srgbClr val="FFFF66"/>
                </a:solidFill>
              </a:rPr>
              <a:t>(1 Corinthians 1:2)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Cenchreae </a:t>
            </a:r>
            <a:r>
              <a:rPr lang="en-US" sz="2700" b="1" dirty="0">
                <a:solidFill>
                  <a:srgbClr val="FFFF66"/>
                </a:solidFill>
              </a:rPr>
              <a:t>(Romans 16:1)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Philippi </a:t>
            </a:r>
            <a:r>
              <a:rPr lang="en-US" sz="2700" b="1" dirty="0">
                <a:solidFill>
                  <a:srgbClr val="FFFF66"/>
                </a:solidFill>
              </a:rPr>
              <a:t>(Philippians 1:1)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Ephesus </a:t>
            </a:r>
            <a:r>
              <a:rPr lang="en-US" sz="2700" b="1" dirty="0">
                <a:solidFill>
                  <a:srgbClr val="FFFF66"/>
                </a:solidFill>
              </a:rPr>
              <a:t>(Revelation 2:1)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Smyrna </a:t>
            </a:r>
            <a:r>
              <a:rPr lang="en-US" sz="2700" b="1" dirty="0">
                <a:solidFill>
                  <a:srgbClr val="FFFF66"/>
                </a:solidFill>
              </a:rPr>
              <a:t>(Revelation 2:8)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Pergamos </a:t>
            </a:r>
            <a:r>
              <a:rPr lang="en-US" sz="2700" b="1" dirty="0">
                <a:solidFill>
                  <a:srgbClr val="FFFF66"/>
                </a:solidFill>
              </a:rPr>
              <a:t>(Revelation 2:12)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193628" y="1810700"/>
            <a:ext cx="4813738" cy="4652556"/>
          </a:xfrm>
        </p:spPr>
        <p:txBody>
          <a:bodyPr>
            <a:spAutoFit/>
          </a:bodyPr>
          <a:lstStyle/>
          <a:p>
            <a:r>
              <a:rPr lang="en-US" sz="2700" b="1" dirty="0"/>
              <a:t> Thyatira </a:t>
            </a:r>
            <a:r>
              <a:rPr lang="en-US" sz="2700" b="1" dirty="0">
                <a:solidFill>
                  <a:srgbClr val="FFFF66"/>
                </a:solidFill>
              </a:rPr>
              <a:t>(Revelation 2:18)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Sardis </a:t>
            </a:r>
            <a:r>
              <a:rPr lang="en-US" sz="2700" b="1" dirty="0">
                <a:solidFill>
                  <a:srgbClr val="FFFF66"/>
                </a:solidFill>
              </a:rPr>
              <a:t>(Revelation 3:1)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Philadelphia </a:t>
            </a:r>
            <a:r>
              <a:rPr lang="en-US" sz="2700" b="1" dirty="0">
                <a:solidFill>
                  <a:srgbClr val="FFFF66"/>
                </a:solidFill>
              </a:rPr>
              <a:t>(Revelation 3:7)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Laodicea </a:t>
            </a:r>
            <a:r>
              <a:rPr lang="en-US" sz="2700" b="1" dirty="0">
                <a:solidFill>
                  <a:srgbClr val="FFFF66"/>
                </a:solidFill>
              </a:rPr>
              <a:t>(Revelation 3:14)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Thessalonica </a:t>
            </a:r>
            <a:r>
              <a:rPr lang="en-US" sz="2700" b="1" dirty="0">
                <a:solidFill>
                  <a:srgbClr val="FFFF66"/>
                </a:solidFill>
              </a:rPr>
              <a:t>(1 Thessalonians 1:1)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Crete </a:t>
            </a:r>
            <a:r>
              <a:rPr lang="en-US" sz="2700" b="1" dirty="0">
                <a:solidFill>
                  <a:srgbClr val="FFFF66"/>
                </a:solidFill>
              </a:rPr>
              <a:t>(Titus 1:5)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Iconium </a:t>
            </a:r>
            <a:r>
              <a:rPr lang="en-US" sz="2700" b="1" dirty="0">
                <a:solidFill>
                  <a:srgbClr val="FFFF66"/>
                </a:solidFill>
              </a:rPr>
              <a:t>(Acts 14:23)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</a:t>
            </a:r>
            <a:r>
              <a:rPr lang="en-US" sz="2700" b="1" dirty="0" err="1"/>
              <a:t>Derbe</a:t>
            </a:r>
            <a:r>
              <a:rPr lang="en-US" sz="2700" b="1" dirty="0"/>
              <a:t> </a:t>
            </a:r>
            <a:r>
              <a:rPr lang="en-US" sz="2700" b="1" dirty="0">
                <a:solidFill>
                  <a:srgbClr val="FFFF66"/>
                </a:solidFill>
              </a:rPr>
              <a:t>(Acts 14:23)</a:t>
            </a:r>
          </a:p>
          <a:p>
            <a:pPr>
              <a:lnSpc>
                <a:spcPct val="90000"/>
              </a:lnSpc>
            </a:pPr>
            <a:r>
              <a:rPr lang="en-US" sz="2700" b="1" dirty="0"/>
              <a:t> Lystra </a:t>
            </a:r>
            <a:r>
              <a:rPr lang="en-US" sz="2700" b="1" dirty="0">
                <a:solidFill>
                  <a:srgbClr val="FFFF66"/>
                </a:solidFill>
              </a:rPr>
              <a:t>(Acts 14:23)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BA29A1-5DA7-4641-82D9-05F970570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77042"/>
            <a:ext cx="7886700" cy="7017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FELLOWSHIP DESTROYED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825625"/>
            <a:ext cx="7886700" cy="354815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i="1" dirty="0"/>
              <a:t>“But </a:t>
            </a:r>
            <a:r>
              <a:rPr lang="en-US" sz="3200" i="1" dirty="0">
                <a:solidFill>
                  <a:srgbClr val="FFFF00"/>
                </a:solidFill>
              </a:rPr>
              <a:t>if you bite and devour one another</a:t>
            </a:r>
            <a:r>
              <a:rPr lang="en-US" sz="3200" i="1" dirty="0"/>
              <a:t>, take heed that you be not consumed one of another!” </a:t>
            </a:r>
            <a:r>
              <a:rPr lang="en-US" sz="3200" i="1" dirty="0">
                <a:solidFill>
                  <a:srgbClr val="FFFF66"/>
                </a:solidFill>
              </a:rPr>
              <a:t>(Galatians 5:15)</a:t>
            </a:r>
          </a:p>
          <a:p>
            <a:pPr lvl="1">
              <a:lnSpc>
                <a:spcPct val="90000"/>
              </a:lnSpc>
            </a:pPr>
            <a:r>
              <a:rPr lang="en-US" sz="2700" dirty="0"/>
              <a:t>BACK BITING</a:t>
            </a:r>
          </a:p>
          <a:p>
            <a:pPr lvl="1">
              <a:lnSpc>
                <a:spcPct val="90000"/>
              </a:lnSpc>
            </a:pPr>
            <a:r>
              <a:rPr lang="en-US" sz="2700" dirty="0"/>
              <a:t>GOSSIP</a:t>
            </a:r>
          </a:p>
          <a:p>
            <a:pPr lvl="1">
              <a:lnSpc>
                <a:spcPct val="90000"/>
              </a:lnSpc>
            </a:pPr>
            <a:r>
              <a:rPr lang="en-US" sz="2700" dirty="0"/>
              <a:t>SLANDER</a:t>
            </a:r>
          </a:p>
          <a:p>
            <a:pPr lvl="1">
              <a:lnSpc>
                <a:spcPct val="90000"/>
              </a:lnSpc>
            </a:pPr>
            <a:r>
              <a:rPr lang="en-US" sz="2700" dirty="0"/>
              <a:t>CONTENTIONS</a:t>
            </a:r>
          </a:p>
          <a:p>
            <a:pPr lvl="1">
              <a:lnSpc>
                <a:spcPct val="90000"/>
              </a:lnSpc>
            </a:pPr>
            <a:r>
              <a:rPr lang="en-US" sz="2700" dirty="0"/>
              <a:t>JEALOUSIES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800600" y="3600450"/>
            <a:ext cx="3143250" cy="2677656"/>
          </a:xfrm>
          <a:prstGeom prst="rect">
            <a:avLst/>
          </a:prstGeom>
          <a:solidFill>
            <a:schemeClr val="bg2"/>
          </a:solidFill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100" dirty="0">
                <a:solidFill>
                  <a:schemeClr val="hlink"/>
                </a:solidFill>
                <a:latin typeface="Times New Roman" pitchFamily="18" charset="0"/>
              </a:rPr>
              <a:t>Matthew 12:25, But Jesus knew their thoughts, and said to them: "Every </a:t>
            </a:r>
            <a:r>
              <a:rPr lang="en-US" sz="2100" u="sng" dirty="0">
                <a:solidFill>
                  <a:schemeClr val="hlink"/>
                </a:solidFill>
                <a:latin typeface="Times New Roman" pitchFamily="18" charset="0"/>
              </a:rPr>
              <a:t>kingdom</a:t>
            </a:r>
            <a:r>
              <a:rPr lang="en-US" sz="2100" dirty="0">
                <a:solidFill>
                  <a:schemeClr val="hlink"/>
                </a:solidFill>
                <a:latin typeface="Times New Roman" pitchFamily="18" charset="0"/>
              </a:rPr>
              <a:t> divided against itself is brought to desolation, and every </a:t>
            </a:r>
            <a:r>
              <a:rPr lang="en-US" sz="2100" u="sng" dirty="0">
                <a:solidFill>
                  <a:schemeClr val="hlink"/>
                </a:solidFill>
                <a:latin typeface="Times New Roman" pitchFamily="18" charset="0"/>
              </a:rPr>
              <a:t>city or house</a:t>
            </a:r>
            <a:r>
              <a:rPr lang="en-US" sz="2100" dirty="0">
                <a:solidFill>
                  <a:schemeClr val="hlink"/>
                </a:solidFill>
                <a:latin typeface="Times New Roman" pitchFamily="18" charset="0"/>
              </a:rPr>
              <a:t> divided against itself will not stand.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4FD985-AC57-4E4B-BD0C-E2DBE45E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  <p:bldP spid="614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696081" y="624513"/>
            <a:ext cx="3769943" cy="92333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DomCasual" pitchFamily="34" charset="0"/>
              </a:rPr>
              <a:t>Membership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41434" y="1885951"/>
            <a:ext cx="7914290" cy="2326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MS Outlook" pitchFamily="2" charset="2"/>
              <a:buNone/>
            </a:pPr>
            <a:r>
              <a:rPr lang="en-US" sz="3300" b="1" u="sng" dirty="0"/>
              <a:t>Membership Is Necessary</a:t>
            </a:r>
            <a:endParaRPr lang="en-US" sz="3000" i="1" dirty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000" b="1" i="1" dirty="0"/>
              <a:t> </a:t>
            </a:r>
            <a:r>
              <a:rPr lang="en-US" sz="3000" dirty="0"/>
              <a:t>Without it – No local congregation.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000" dirty="0"/>
              <a:t> For elders to have oversight. </a:t>
            </a:r>
            <a:r>
              <a:rPr lang="en-US" sz="3000" b="1" dirty="0">
                <a:solidFill>
                  <a:srgbClr val="FFFF66"/>
                </a:solidFill>
              </a:rPr>
              <a:t>(Acts 20:28)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000" dirty="0"/>
              <a:t> To carry out discipline. </a:t>
            </a:r>
            <a:r>
              <a:rPr lang="en-US" sz="3000" b="1" dirty="0">
                <a:solidFill>
                  <a:srgbClr val="FFFF66"/>
                </a:solidFill>
              </a:rPr>
              <a:t>(1 Corinthians 5)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E3ED25-5485-4DDB-8001-B7F5DD2E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31108" y="486513"/>
            <a:ext cx="6281783" cy="78483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4500" dirty="0">
                <a:solidFill>
                  <a:schemeClr val="bg1"/>
                </a:solidFill>
                <a:latin typeface="DomCasual" pitchFamily="34" charset="0"/>
              </a:rPr>
              <a:t>Local Church Membership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idx="1"/>
          </p:nvPr>
        </p:nvSpPr>
        <p:spPr>
          <a:xfrm>
            <a:off x="578069" y="1828801"/>
            <a:ext cx="7945821" cy="27961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000" b="1" u="sng" dirty="0"/>
              <a:t>Membership Is Necessary</a:t>
            </a:r>
          </a:p>
          <a:p>
            <a:r>
              <a:rPr lang="en-US" sz="3000" b="1" u="sng" dirty="0"/>
              <a:t>Examples:</a:t>
            </a:r>
            <a:endParaRPr lang="en-US" sz="3000" b="1" dirty="0"/>
          </a:p>
          <a:p>
            <a:pPr lvl="1"/>
            <a:r>
              <a:rPr lang="en-US" sz="2700" b="1" i="1" dirty="0"/>
              <a:t> </a:t>
            </a:r>
            <a:r>
              <a:rPr lang="en-US" sz="2700" dirty="0"/>
              <a:t>Paul </a:t>
            </a:r>
            <a:r>
              <a:rPr lang="en-US" sz="2700" b="1" dirty="0">
                <a:solidFill>
                  <a:srgbClr val="FFFF66"/>
                </a:solidFill>
              </a:rPr>
              <a:t>(Acts 9:26-28)</a:t>
            </a:r>
          </a:p>
          <a:p>
            <a:pPr lvl="1"/>
            <a:r>
              <a:rPr lang="en-US" sz="2700" b="1" dirty="0"/>
              <a:t> </a:t>
            </a:r>
            <a:r>
              <a:rPr lang="en-US" sz="2700" dirty="0"/>
              <a:t>Apollos </a:t>
            </a:r>
            <a:r>
              <a:rPr lang="en-US" sz="2700" b="1" dirty="0">
                <a:solidFill>
                  <a:srgbClr val="FFFF66"/>
                </a:solidFill>
              </a:rPr>
              <a:t>(Acts 18:27)</a:t>
            </a:r>
          </a:p>
          <a:p>
            <a:pPr lvl="1"/>
            <a:r>
              <a:rPr lang="en-US" sz="2700" b="1" dirty="0"/>
              <a:t> </a:t>
            </a:r>
            <a:r>
              <a:rPr lang="en-US" sz="2700" dirty="0"/>
              <a:t>Phebe </a:t>
            </a:r>
            <a:r>
              <a:rPr lang="en-US" sz="2700" b="1" dirty="0">
                <a:solidFill>
                  <a:srgbClr val="FFFF66"/>
                </a:solidFill>
              </a:rPr>
              <a:t>(Romans 16:1-2)</a:t>
            </a:r>
          </a:p>
          <a:p>
            <a:pPr lvl="1"/>
            <a:r>
              <a:rPr lang="en-US" dirty="0"/>
              <a:t> </a:t>
            </a:r>
            <a:r>
              <a:rPr lang="en-US" sz="3000" dirty="0"/>
              <a:t>Onesimus and </a:t>
            </a:r>
            <a:r>
              <a:rPr lang="en-US" sz="3200" dirty="0"/>
              <a:t>Epaphras </a:t>
            </a:r>
            <a:r>
              <a:rPr lang="en-US" sz="3000" b="1" dirty="0">
                <a:solidFill>
                  <a:srgbClr val="FFFF00"/>
                </a:solidFill>
              </a:rPr>
              <a:t>(Colossians 4:9, 12)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18E150-E0F1-41A8-A976-D2D609D2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40460" y="393481"/>
            <a:ext cx="4463080" cy="1089529"/>
          </a:xfrm>
          <a:solidFill>
            <a:schemeClr val="tx1"/>
          </a:solidFill>
          <a:ln/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Responsibilities Within</a:t>
            </a:r>
            <a:br>
              <a:rPr lang="en-US" sz="3600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A Local Church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D2D5F8-748D-48C5-BBCE-711D55A1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5</a:t>
            </a:fld>
            <a:endParaRPr lang="en-US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F4365337-1290-4461-B971-D2932A49B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9" y="2042295"/>
            <a:ext cx="6729984" cy="643755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I. Attendance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77042"/>
            <a:ext cx="7886700" cy="7017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Attendance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25214" y="1943100"/>
            <a:ext cx="7790136" cy="3161891"/>
          </a:xfrm>
        </p:spPr>
        <p:txBody>
          <a:bodyPr>
            <a:spAutoFit/>
          </a:bodyPr>
          <a:lstStyle/>
          <a:p>
            <a:r>
              <a:rPr lang="en-US" sz="3200" dirty="0"/>
              <a:t>Not to forsake </a:t>
            </a:r>
            <a:r>
              <a:rPr lang="en-US" sz="3200" b="1" dirty="0">
                <a:solidFill>
                  <a:srgbClr val="FFFF66"/>
                </a:solidFill>
              </a:rPr>
              <a:t>(Hebrews 10:25; John 4:24; cf. Psalms 122:1)</a:t>
            </a:r>
          </a:p>
          <a:p>
            <a:r>
              <a:rPr lang="en-US" sz="3200" dirty="0"/>
              <a:t>Context: Persecution</a:t>
            </a:r>
          </a:p>
          <a:p>
            <a:r>
              <a:rPr lang="en-US" sz="3200" dirty="0"/>
              <a:t>Presence encourages </a:t>
            </a:r>
            <a:r>
              <a:rPr lang="en-US" sz="3200" b="1" dirty="0">
                <a:solidFill>
                  <a:srgbClr val="FFFF66"/>
                </a:solidFill>
              </a:rPr>
              <a:t>(Hebrews 10:24f)</a:t>
            </a:r>
          </a:p>
          <a:p>
            <a:r>
              <a:rPr lang="en-US" sz="3200" dirty="0"/>
              <a:t>“Of yourselves” – Local assembly</a:t>
            </a:r>
          </a:p>
          <a:p>
            <a:r>
              <a:rPr lang="en-US" sz="3200" dirty="0"/>
              <a:t>If one regularly miss – then all could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D12042-8C4B-4B3B-BF87-AF046BCA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40460" y="367862"/>
            <a:ext cx="4463080" cy="1089529"/>
          </a:xfrm>
          <a:solidFill>
            <a:schemeClr val="tx1"/>
          </a:solidFill>
          <a:ln/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Responsibilities Within</a:t>
            </a:r>
            <a:br>
              <a:rPr lang="en-US" sz="3600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A Local Church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7C7EF0-F26D-496D-81A3-2F58110E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7</a:t>
            </a:fld>
            <a:endParaRPr lang="en-US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43BBB29A-F5ED-42E6-901E-A191AFCCE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9" y="2042295"/>
            <a:ext cx="6729984" cy="643755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I. Attendance</a:t>
            </a: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116CA374-E3CF-471B-B67D-2269955FB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130" y="2795751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II. Contribution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493849"/>
            <a:ext cx="7886700" cy="701731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Contribution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692166"/>
            <a:ext cx="7886700" cy="3161891"/>
          </a:xfrm>
        </p:spPr>
        <p:txBody>
          <a:bodyPr>
            <a:spAutoFit/>
          </a:bodyPr>
          <a:lstStyle/>
          <a:p>
            <a:r>
              <a:rPr lang="en-US" sz="3200" dirty="0"/>
              <a:t>It is an order. </a:t>
            </a:r>
            <a:r>
              <a:rPr lang="en-US" sz="3200" b="1" dirty="0">
                <a:solidFill>
                  <a:srgbClr val="FFFF66"/>
                </a:solidFill>
              </a:rPr>
              <a:t>(1 Corinthians 16:1-2)</a:t>
            </a:r>
          </a:p>
          <a:p>
            <a:r>
              <a:rPr lang="en-US" sz="3200" dirty="0"/>
              <a:t>It is an act of worship. </a:t>
            </a:r>
            <a:r>
              <a:rPr lang="en-US" sz="3200" b="1" dirty="0">
                <a:solidFill>
                  <a:srgbClr val="FFFF66"/>
                </a:solidFill>
              </a:rPr>
              <a:t>(Acts 2:42)</a:t>
            </a:r>
          </a:p>
          <a:p>
            <a:r>
              <a:rPr lang="en-US" sz="3200" dirty="0"/>
              <a:t>How a local church functions.</a:t>
            </a:r>
          </a:p>
          <a:p>
            <a:pPr lvl="1"/>
            <a:r>
              <a:rPr lang="en-US" sz="3200" dirty="0"/>
              <a:t>Elders, deacons, saints.</a:t>
            </a:r>
          </a:p>
          <a:p>
            <a:pPr lvl="1"/>
            <a:r>
              <a:rPr lang="en-US" sz="3200" dirty="0"/>
              <a:t>Work and worship.</a:t>
            </a:r>
          </a:p>
          <a:p>
            <a:r>
              <a:rPr lang="en-US" sz="3200" dirty="0"/>
              <a:t>Withhold contribution – disagree.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BDC55D-B610-4819-8B1F-40A4F6600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24542" y="430924"/>
            <a:ext cx="4463080" cy="1089529"/>
          </a:xfrm>
          <a:solidFill>
            <a:schemeClr val="tx1"/>
          </a:solidFill>
          <a:ln/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Responsibilities Within</a:t>
            </a:r>
            <a:br>
              <a:rPr lang="en-US" sz="3600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3600" dirty="0">
                <a:solidFill>
                  <a:schemeClr val="bg1"/>
                </a:solidFill>
                <a:latin typeface="Comic Sans MS" pitchFamily="66" charset="0"/>
              </a:rPr>
              <a:t>A Local Church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8D290B-9A87-4BBC-95AC-013D919B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0AB4-4F22-49D1-8346-A653AFF592D8}" type="slidenum">
              <a:rPr lang="en-US" smtClean="0"/>
              <a:t>9</a:t>
            </a:fld>
            <a:endParaRPr lang="en-US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4CEFC3BD-96C5-48AB-AD35-366A551F4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9" y="2042295"/>
            <a:ext cx="6729984" cy="643755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I. Attendance</a:t>
            </a: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F470844F-34EB-466B-B915-8C5601879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130" y="2795751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II. Contribution</a:t>
            </a: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D661ED55-9B3A-42F9-A543-F13E00BDA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128" y="3546689"/>
            <a:ext cx="6729984" cy="64008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III. Consider One Another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2637</TotalTime>
  <Words>932</Words>
  <Application>Microsoft Office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Comic Sans MS</vt:lpstr>
      <vt:lpstr>Corbel</vt:lpstr>
      <vt:lpstr>DomCasual</vt:lpstr>
      <vt:lpstr>MS Outlook</vt:lpstr>
      <vt:lpstr>Times New Roman</vt:lpstr>
      <vt:lpstr>Wingdings</vt:lpstr>
      <vt:lpstr>Depth</vt:lpstr>
      <vt:lpstr>Responsibilities Within A Local Church</vt:lpstr>
      <vt:lpstr>Local Churches Romans 16:16 (Note: 1 Corinthians 4:17)</vt:lpstr>
      <vt:lpstr>PowerPoint Presentation</vt:lpstr>
      <vt:lpstr>PowerPoint Presentation</vt:lpstr>
      <vt:lpstr>Responsibilities Within A Local Church</vt:lpstr>
      <vt:lpstr>Attendance</vt:lpstr>
      <vt:lpstr>Responsibilities Within A Local Church</vt:lpstr>
      <vt:lpstr>Contribution</vt:lpstr>
      <vt:lpstr>Responsibilities Within A Local Church</vt:lpstr>
      <vt:lpstr>Consider One Another</vt:lpstr>
      <vt:lpstr>Consider One Another</vt:lpstr>
      <vt:lpstr>Responsibilities Within A Local Church</vt:lpstr>
      <vt:lpstr>PowerPoint Presentation</vt:lpstr>
      <vt:lpstr>Work Toward Peace / Unity</vt:lpstr>
      <vt:lpstr>Work Toward Peace / Unity</vt:lpstr>
      <vt:lpstr>Responsibilities Within A Local Church</vt:lpstr>
      <vt:lpstr>Be Kind and Friendly</vt:lpstr>
      <vt:lpstr>“ONE ANOTHER” PASSAGES</vt:lpstr>
      <vt:lpstr>“ONE ANOTHER” PASSAGES</vt:lpstr>
      <vt:lpstr>FELLOWSHIP DESTROYED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Responsibilities Within A Local Church (3)</dc:title>
  <dc:creator>Micky Galloway</dc:creator>
  <cp:lastModifiedBy>Richard Lidh</cp:lastModifiedBy>
  <cp:revision>25</cp:revision>
  <cp:lastPrinted>2020-01-13T04:15:52Z</cp:lastPrinted>
  <dcterms:created xsi:type="dcterms:W3CDTF">2020-01-10T22:23:20Z</dcterms:created>
  <dcterms:modified xsi:type="dcterms:W3CDTF">2020-01-13T04:15:55Z</dcterms:modified>
</cp:coreProperties>
</file>